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Illustrative preference (%)</c:v>
                </c:pt>
              </c:strCache>
            </c:strRef>
          </c:tx>
          <c:spPr>
            <a:solidFill>
              <a:srgbClr val="A3B59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Quality</c:v>
                  </c:pt>
                  <c:pt idx="1">
                    <c:v>Timing</c:v>
                  </c:pt>
                  <c:pt idx="2">
                    <c:v>Communication</c:v>
                  </c:pt>
                  <c:pt idx="3">
                    <c:v>Budget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72</c:v>
                </c:pt>
                <c:pt idx="1">
                  <c:v>58</c:v>
                </c:pt>
                <c:pt idx="2">
                  <c:v>48</c:v>
                </c:pt>
                <c:pt idx="3">
                  <c:v>36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F5F2EA"/>
            </a:solidFill>
            <a:prstDash val="solid"/>
            <a:round/>
          </a:ln>
        </c:spPr>
        <c:txPr>
          <a:bodyPr/>
          <a:lstStyle/>
          <a:p>
            <a:pPr>
              <a:defRPr sz="15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b"/>
        <c:majorGridlines>
          <c:spPr>
            <a:ln w="12700" cap="flat">
              <a:solidFill>
                <a:srgbClr val="DDDDD5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fictional portfolio sample. Any metrics are illustrative, not research or client results.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HOME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pic>
        <p:nvPicPr>
          <p:cNvPr id="5" name="Image 0" descr="/Users/jackshard/Documents/Upwork/output/catalog-launch-2026-09-07/site/assets/kitchen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92240" y="1051560"/>
            <a:ext cx="5074920" cy="5074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737360"/>
            <a:ext cx="58521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9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little more</a:t>
            </a:r>
            <a:endParaRPr lang="en-US" sz="49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49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room to live.</a:t>
            </a:r>
            <a:endParaRPr lang="en-US" sz="4900" dirty="0"/>
          </a:p>
        </p:txBody>
      </p:sp>
      <p:sp>
        <p:nvSpPr>
          <p:cNvPr id="7" name="Text 4"/>
          <p:cNvSpPr/>
          <p:nvPr/>
        </p:nvSpPr>
        <p:spPr>
          <a:xfrm>
            <a:off x="640080" y="434340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thoughtful home-care concept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640080" y="557784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sales presentation / portfolio sample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43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HOME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85800" y="1463040"/>
            <a:ext cx="10058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6500" dirty="0">
                <a:solidFill>
                  <a:srgbClr val="F5F2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 room</a:t>
            </a:r>
            <a:endParaRPr lang="en-US" sz="65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6500" dirty="0">
                <a:solidFill>
                  <a:srgbClr val="F5F2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your day.</a:t>
            </a:r>
            <a:endParaRPr lang="en-US" sz="6500" dirty="0"/>
          </a:p>
        </p:txBody>
      </p:sp>
      <p:sp>
        <p:nvSpPr>
          <p:cNvPr id="6" name="Shape 4"/>
          <p:cNvSpPr/>
          <p:nvPr/>
        </p:nvSpPr>
        <p:spPr>
          <a:xfrm>
            <a:off x="685800" y="4251960"/>
            <a:ext cx="914400" cy="32004"/>
          </a:xfrm>
          <a:prstGeom prst="rect">
            <a:avLst/>
          </a:prstGeom>
          <a:solidFill>
            <a:srgbClr val="D7BE77"/>
          </a:solidFill>
          <a:ln w="12700">
            <a:solidFill>
              <a:srgbClr val="D7BE77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46634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6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 next step. A calmer everyday.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85800" y="57150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/ Original concept by Jake Shore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243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HOME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85800" y="1463040"/>
            <a:ext cx="107899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700" dirty="0">
                <a:solidFill>
                  <a:srgbClr val="F5F2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home should feel</a:t>
            </a:r>
            <a:endParaRPr lang="en-US" sz="47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4700" dirty="0">
                <a:solidFill>
                  <a:srgbClr val="F5F2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like a place to return to.</a:t>
            </a:r>
            <a:endParaRPr lang="en-US" sz="4700" dirty="0"/>
          </a:p>
        </p:txBody>
      </p:sp>
      <p:sp>
        <p:nvSpPr>
          <p:cNvPr id="6" name="Text 4"/>
          <p:cNvSpPr/>
          <p:nvPr/>
        </p:nvSpPr>
        <p:spPr>
          <a:xfrm>
            <a:off x="685800" y="429768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6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 service. A considered routine.</a:t>
            </a:r>
            <a:endParaRPr lang="en-US" sz="26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600" dirty="0">
                <a:solidFill>
                  <a:srgbClr val="F5F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space for the things that matter.</a:t>
            </a:r>
            <a:endParaRPr lang="en-US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HOME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0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service that fits your home.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640080" y="2377440"/>
            <a:ext cx="3520440" cy="3108960"/>
          </a:xfrm>
          <a:prstGeom prst="rect">
            <a:avLst/>
          </a:prstGeom>
          <a:solidFill>
            <a:srgbClr val="E8EADD"/>
          </a:solidFill>
          <a:ln w="12700">
            <a:solidFill>
              <a:srgbClr val="E8EADD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69748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9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Regular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914400" y="365760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reliable reset for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everyday spaces.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4462272" y="2377440"/>
            <a:ext cx="3520440" cy="3108960"/>
          </a:xfrm>
          <a:prstGeom prst="rect">
            <a:avLst/>
          </a:prstGeom>
          <a:solidFill>
            <a:srgbClr val="E8EADD"/>
          </a:solidFill>
          <a:ln w="12700">
            <a:solidFill>
              <a:srgbClr val="E8EADD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36592" y="269748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9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Deep</a:t>
            </a:r>
            <a:endParaRPr lang="en-US" sz="2900" dirty="0"/>
          </a:p>
        </p:txBody>
      </p:sp>
      <p:sp>
        <p:nvSpPr>
          <p:cNvPr id="11" name="Text 9"/>
          <p:cNvSpPr/>
          <p:nvPr/>
        </p:nvSpPr>
        <p:spPr>
          <a:xfrm>
            <a:off x="4736592" y="365760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considered clean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 need more.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8284464" y="2377440"/>
            <a:ext cx="3520440" cy="3108960"/>
          </a:xfrm>
          <a:prstGeom prst="rect">
            <a:avLst/>
          </a:prstGeom>
          <a:solidFill>
            <a:srgbClr val="E8EADD"/>
          </a:solidFill>
          <a:ln w="12700">
            <a:solidFill>
              <a:srgbClr val="E8EADD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58784" y="269748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9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Moving</a:t>
            </a:r>
            <a:endParaRPr lang="en-US" sz="2900" dirty="0"/>
          </a:p>
        </p:txBody>
      </p:sp>
      <p:sp>
        <p:nvSpPr>
          <p:cNvPr id="14" name="Text 12"/>
          <p:cNvSpPr/>
          <p:nvPr/>
        </p:nvSpPr>
        <p:spPr>
          <a:xfrm>
            <a:off x="8558784" y="365760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fresh start at either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of your move.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HOME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2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Clear from the first step.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640080" y="24688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30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828800" y="2487168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5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us about your space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1828800" y="3200400"/>
            <a:ext cx="9144000" cy="13716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3493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30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1828800" y="3511296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5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your service</a:t>
            </a:r>
            <a:endParaRPr lang="en-US" sz="2500" dirty="0"/>
          </a:p>
        </p:txBody>
      </p:sp>
      <p:sp>
        <p:nvSpPr>
          <p:cNvPr id="11" name="Shape 9"/>
          <p:cNvSpPr/>
          <p:nvPr/>
        </p:nvSpPr>
        <p:spPr>
          <a:xfrm>
            <a:off x="1828800" y="4224528"/>
            <a:ext cx="9144000" cy="13716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4517136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30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1828800" y="4535424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5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the next step</a:t>
            </a:r>
            <a:endParaRPr lang="en-US" sz="2500" dirty="0"/>
          </a:p>
        </p:txBody>
      </p:sp>
      <p:sp>
        <p:nvSpPr>
          <p:cNvPr id="14" name="Shape 12"/>
          <p:cNvSpPr/>
          <p:nvPr/>
        </p:nvSpPr>
        <p:spPr>
          <a:xfrm>
            <a:off x="1828800" y="5248656"/>
            <a:ext cx="9144000" cy="13716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HOME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62179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5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Small details.</a:t>
            </a:r>
            <a:endParaRPr lang="en-US" sz="45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45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considered result.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640080" y="3657600"/>
            <a:ext cx="5760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room-by-room checklist</a:t>
            </a:r>
            <a:endParaRPr lang="en-US" sz="23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 arrival window</a:t>
            </a:r>
            <a:endParaRPr lang="en-US" sz="23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easy way to share preferences</a:t>
            </a:r>
            <a:endParaRPr lang="en-US" sz="2300" dirty="0"/>
          </a:p>
        </p:txBody>
      </p:sp>
      <p:pic>
        <p:nvPicPr>
          <p:cNvPr id="7" name="Image 0" descr="/Users/jackshard/Documents/Upwork/output/catalog-launch-2026-09-07/site/assets/kitchen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858000" y="1280160"/>
            <a:ext cx="4663440" cy="44805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HOME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0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 priorities visible.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5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preference data — invented for this chart sample.</a:t>
            </a:r>
            <a:endParaRPr lang="en-US" sz="15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731520" y="2560320"/>
          <a:ext cx="1069848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HOME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0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price you can understand.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40080" y="2331720"/>
            <a:ext cx="4572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78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$120</a:t>
            </a:r>
            <a:endParaRPr lang="en-US" sz="7800" dirty="0"/>
          </a:p>
        </p:txBody>
      </p:sp>
      <p:sp>
        <p:nvSpPr>
          <p:cNvPr id="7" name="Text 5"/>
          <p:cNvSpPr/>
          <p:nvPr/>
        </p:nvSpPr>
        <p:spPr>
          <a:xfrm>
            <a:off x="640080" y="411480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9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Illustrative standard-clean estimate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6583680" y="256032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241280" y="256032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$60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583680" y="3200400"/>
            <a:ext cx="4663440" cy="13716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0" y="338328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bedrooms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241280" y="338328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$40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6583680" y="4023360"/>
            <a:ext cx="4663440" cy="13716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83680" y="42062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bathroom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0241280" y="420624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6583680" y="4846320"/>
            <a:ext cx="4663440" cy="13716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57150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7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 formula only. This fictional brand does not accept bookings or payments.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HOME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pic>
        <p:nvPicPr>
          <p:cNvPr id="5" name="Image 0" descr="/Users/jackshard/Documents/Upwork/output/catalog-launch-2026-09-07/site/assets/render-sage-quarter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949440" y="1097280"/>
            <a:ext cx="4480560" cy="5166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508760"/>
            <a:ext cx="6400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3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calm identity.</a:t>
            </a:r>
            <a:endParaRPr lang="en-US" sz="43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43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touchpoint.</a:t>
            </a:r>
            <a:endParaRPr lang="en-US" sz="4300" dirty="0"/>
          </a:p>
        </p:txBody>
      </p:sp>
      <p:sp>
        <p:nvSpPr>
          <p:cNvPr id="7" name="Text 4"/>
          <p:cNvSpPr/>
          <p:nvPr/>
        </p:nvSpPr>
        <p:spPr>
          <a:xfrm>
            <a:off x="640080" y="3886200"/>
            <a:ext cx="62179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first website visit to product details,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consistent visual language makes the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 feel connected.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6576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b="1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 /  HOME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72800" y="36576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0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94360" y="6510528"/>
            <a:ext cx="10058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FICTIONAL PORTFOLIO SAMPLE · JAKE SHORE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10972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42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Thoughtful service starts</a:t>
            </a:r>
            <a:endParaRPr lang="en-US" sz="4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4200" dirty="0">
                <a:solidFill>
                  <a:srgbClr val="243B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with a few good questions.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640080" y="29718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your space need most?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640080" y="3611880"/>
            <a:ext cx="10698480" cy="13716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7947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would make your routine easier?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640080" y="4434840"/>
            <a:ext cx="10698480" cy="13716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46177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2300" dirty="0">
                <a:solidFill>
                  <a:srgbClr val="243B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should we know before we begin?</a:t>
            </a:r>
            <a:endParaRPr lang="en-US" sz="2300" dirty="0"/>
          </a:p>
        </p:txBody>
      </p:sp>
      <p:sp>
        <p:nvSpPr>
          <p:cNvPr id="11" name="Shape 9"/>
          <p:cNvSpPr/>
          <p:nvPr/>
        </p:nvSpPr>
        <p:spPr>
          <a:xfrm>
            <a:off x="640080" y="5257800"/>
            <a:ext cx="10698480" cy="13716"/>
          </a:xfrm>
          <a:prstGeom prst="rect">
            <a:avLst/>
          </a:prstGeom>
          <a:solidFill>
            <a:srgbClr val="A3B59F"/>
          </a:solidFill>
          <a:ln w="12700">
            <a:solidFill>
              <a:srgbClr val="A3B59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Independent portfolio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sales-deck</dc:title>
  <dc:subject>Original fictional FIELD portfolio sample</dc:subject>
  <dc:creator>Jake Shore</dc:creator>
  <cp:lastModifiedBy>Jake Shore</cp:lastModifiedBy>
  <cp:revision>1</cp:revision>
  <dcterms:created xsi:type="dcterms:W3CDTF">2026-09-07T20:47:02Z</dcterms:created>
  <dcterms:modified xsi:type="dcterms:W3CDTF">2026-09-07T20:47:02Z</dcterms:modified>
</cp:coreProperties>
</file>